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9"/>
  </p:notesMasterIdLst>
  <p:handoutMasterIdLst>
    <p:handoutMasterId r:id="rId50"/>
  </p:handoutMasterIdLst>
  <p:sldIdLst>
    <p:sldId id="394" r:id="rId4"/>
    <p:sldId id="395" r:id="rId5"/>
    <p:sldId id="491" r:id="rId6"/>
    <p:sldId id="528" r:id="rId7"/>
    <p:sldId id="519" r:id="rId8"/>
    <p:sldId id="506" r:id="rId9"/>
    <p:sldId id="493" r:id="rId10"/>
    <p:sldId id="507" r:id="rId11"/>
    <p:sldId id="508" r:id="rId12"/>
    <p:sldId id="518" r:id="rId13"/>
    <p:sldId id="520" r:id="rId14"/>
    <p:sldId id="521" r:id="rId15"/>
    <p:sldId id="522" r:id="rId16"/>
    <p:sldId id="523" r:id="rId17"/>
    <p:sldId id="524" r:id="rId18"/>
    <p:sldId id="525" r:id="rId19"/>
    <p:sldId id="526" r:id="rId20"/>
    <p:sldId id="527" r:id="rId21"/>
    <p:sldId id="494" r:id="rId22"/>
    <p:sldId id="504" r:id="rId23"/>
    <p:sldId id="505" r:id="rId24"/>
    <p:sldId id="534" r:id="rId25"/>
    <p:sldId id="529" r:id="rId26"/>
    <p:sldId id="530" r:id="rId27"/>
    <p:sldId id="497" r:id="rId28"/>
    <p:sldId id="498" r:id="rId29"/>
    <p:sldId id="500" r:id="rId30"/>
    <p:sldId id="502" r:id="rId31"/>
    <p:sldId id="503" r:id="rId32"/>
    <p:sldId id="535" r:id="rId33"/>
    <p:sldId id="531" r:id="rId34"/>
    <p:sldId id="501" r:id="rId35"/>
    <p:sldId id="532" r:id="rId36"/>
    <p:sldId id="533" r:id="rId37"/>
    <p:sldId id="509" r:id="rId38"/>
    <p:sldId id="510" r:id="rId39"/>
    <p:sldId id="512" r:id="rId40"/>
    <p:sldId id="513" r:id="rId41"/>
    <p:sldId id="536" r:id="rId42"/>
    <p:sldId id="514" r:id="rId43"/>
    <p:sldId id="515" r:id="rId44"/>
    <p:sldId id="488" r:id="rId45"/>
    <p:sldId id="442" r:id="rId46"/>
    <p:sldId id="352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9" d="100"/>
          <a:sy n="79" d="100"/>
        </p:scale>
        <p:origin x="73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05-Jul-16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05-Jul-16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60.png"/><Relationship Id="rId7" Type="http://schemas.openxmlformats.org/officeDocument/2006/relationships/image" Target="../media/image5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://www.indeavr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MySQL for PHP Developers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24456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Creating MySQL DB, SQL CRUD,</a:t>
            </a:r>
            <a:br>
              <a:rPr lang="en-US" dirty="0"/>
            </a:br>
            <a:r>
              <a:rPr lang="en-US" dirty="0"/>
              <a:t>Using MySQL from PHP (</a:t>
            </a:r>
            <a:r>
              <a:rPr lang="en-US" noProof="1"/>
              <a:t>mysqli</a:t>
            </a:r>
            <a:r>
              <a:rPr lang="en-US" dirty="0"/>
              <a:t>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288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27766" y="3832741"/>
            <a:ext cx="111921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MySQL</a:t>
            </a:r>
          </a:p>
        </p:txBody>
      </p:sp>
      <p:pic>
        <p:nvPicPr>
          <p:cNvPr id="16" name="Picture 4" descr="http://www.w3resource.com/mysql/mysql-logo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2" r="-3634"/>
          <a:stretch/>
        </p:blipFill>
        <p:spPr bwMode="auto">
          <a:xfrm>
            <a:off x="7085012" y="3885935"/>
            <a:ext cx="4275540" cy="2233346"/>
          </a:xfrm>
          <a:prstGeom prst="roundRect">
            <a:avLst>
              <a:gd name="adj" fmla="val 3171"/>
            </a:avLst>
          </a:prstGeom>
          <a:solidFill>
            <a:srgbClr val="FFFFFF"/>
          </a:solidFill>
          <a:extLst/>
        </p:spPr>
      </p:pic>
      <p:pic>
        <p:nvPicPr>
          <p:cNvPr id="17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37">
            <a:off x="7895058" y="3328779"/>
            <a:ext cx="1890811" cy="1890811"/>
          </a:xfrm>
          <a:prstGeom prst="rect">
            <a:avLst/>
          </a:prstGeom>
          <a:noFill/>
        </p:spPr>
      </p:pic>
      <p:pic>
        <p:nvPicPr>
          <p:cNvPr id="18" name="Picture 2" descr="Original ElePHPant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2402">
            <a:off x="6437916" y="3967629"/>
            <a:ext cx="1584158" cy="108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r>
              <a:rPr lang="en-US" dirty="0"/>
              <a:t> (DB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 hold</a:t>
            </a:r>
            <a:r>
              <a:rPr lang="bg-BG" dirty="0"/>
              <a:t> </a:t>
            </a:r>
            <a:r>
              <a:rPr lang="en-US" dirty="0"/>
              <a:t>data organized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3962400"/>
            <a:ext cx="8477250" cy="2438400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808412" y="3200400"/>
            <a:ext cx="2526499" cy="610287"/>
          </a:xfrm>
          <a:prstGeom prst="wedgeRoundRectCallout">
            <a:avLst>
              <a:gd name="adj1" fmla="val -61938"/>
              <a:gd name="adj2" fmla="val 606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Table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61098" y="3996447"/>
            <a:ext cx="1702340" cy="2373549"/>
          </a:xfrm>
          <a:prstGeom prst="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1702340" y="5181600"/>
            <a:ext cx="8420537" cy="4572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0442023" y="4572000"/>
            <a:ext cx="1263250" cy="890084"/>
          </a:xfrm>
          <a:prstGeom prst="wedgeRoundRectCallout">
            <a:avLst>
              <a:gd name="adj1" fmla="val -85040"/>
              <a:gd name="adj2" fmla="val 431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Table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row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7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33" y="4125400"/>
            <a:ext cx="7667864" cy="235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36" y="1651467"/>
            <a:ext cx="10458676" cy="19855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30" y="2078159"/>
            <a:ext cx="944962" cy="3476575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074828" y="1690203"/>
            <a:ext cx="1057184" cy="1916598"/>
          </a:xfrm>
          <a:prstGeom prst="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8" name="AutoShape 7"/>
          <p:cNvSpPr>
            <a:spLocks noChangeArrowheads="1"/>
          </p:cNvSpPr>
          <p:nvPr/>
        </p:nvSpPr>
        <p:spPr bwMode="auto">
          <a:xfrm>
            <a:off x="2086292" y="924560"/>
            <a:ext cx="3200400" cy="604140"/>
          </a:xfrm>
          <a:prstGeom prst="wedgeRoundRectCallout">
            <a:avLst>
              <a:gd name="adj1" fmla="val -61780"/>
              <a:gd name="adj2" fmla="val 572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44834" y="4159082"/>
            <a:ext cx="1963778" cy="2282358"/>
          </a:xfrm>
          <a:prstGeom prst="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1" name="AutoShape 7"/>
          <p:cNvSpPr>
            <a:spLocks noChangeArrowheads="1"/>
          </p:cNvSpPr>
          <p:nvPr/>
        </p:nvSpPr>
        <p:spPr bwMode="auto">
          <a:xfrm>
            <a:off x="5340218" y="3413759"/>
            <a:ext cx="3268794" cy="604140"/>
          </a:xfrm>
          <a:prstGeom prst="wedgeRoundRectCallout">
            <a:avLst>
              <a:gd name="adj1" fmla="val -61873"/>
              <a:gd name="adj2" fmla="val 5891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Foreign key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074828" y="2062919"/>
            <a:ext cx="10395812" cy="4572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1074828" y="4553937"/>
            <a:ext cx="7611972" cy="444783"/>
          </a:xfrm>
          <a:prstGeom prst="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6" name="Rectangle 55"/>
          <p:cNvSpPr/>
          <p:nvPr/>
        </p:nvSpPr>
        <p:spPr>
          <a:xfrm>
            <a:off x="1074828" y="5303236"/>
            <a:ext cx="7611972" cy="444783"/>
          </a:xfrm>
          <a:prstGeom prst="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8" name="AutoShape 7"/>
          <p:cNvSpPr>
            <a:spLocks noChangeArrowheads="1"/>
          </p:cNvSpPr>
          <p:nvPr/>
        </p:nvSpPr>
        <p:spPr bwMode="auto">
          <a:xfrm>
            <a:off x="795428" y="3579160"/>
            <a:ext cx="4003584" cy="604140"/>
          </a:xfrm>
          <a:prstGeom prst="wedgeRoundRectCallout">
            <a:avLst>
              <a:gd name="adj1" fmla="val -58309"/>
              <a:gd name="adj2" fmla="val 4042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Relationship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(foreign key)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1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8" grpId="0" animBg="1"/>
      <p:bldP spid="48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3" grpId="0" animBg="1"/>
      <p:bldP spid="56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Database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</a:t>
            </a:r>
            <a:r>
              <a:rPr lang="en-US" dirty="0"/>
              <a:t> defines the table structure and relationships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02" y="1906076"/>
            <a:ext cx="9146910" cy="4494724"/>
          </a:xfrm>
          <a:prstGeom prst="roundRect">
            <a:avLst>
              <a:gd name="adj" fmla="val 1139"/>
            </a:avLst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60412" y="4810760"/>
            <a:ext cx="3017520" cy="1437640"/>
          </a:xfrm>
          <a:prstGeom prst="wedgeRoundRectCallout">
            <a:avLst>
              <a:gd name="adj1" fmla="val 66840"/>
              <a:gd name="adj2" fmla="val -2686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Visualized as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database diagram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(E/R diagram)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79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Database in MySQL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5" y="1373969"/>
            <a:ext cx="3070034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15" y="1139553"/>
            <a:ext cx="7407658" cy="336443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793172" y="2707468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298372" y="3385649"/>
            <a:ext cx="2560320" cy="980440"/>
          </a:xfrm>
          <a:prstGeom prst="wedgeRoundRectCallout">
            <a:avLst>
              <a:gd name="adj1" fmla="val -62525"/>
              <a:gd name="adj2" fmla="val -589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Prefer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based collation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2" y="4808069"/>
            <a:ext cx="8085521" cy="1745131"/>
          </a:xfrm>
          <a:prstGeom prst="rect">
            <a:avLst/>
          </a:prstGeom>
        </p:spPr>
      </p:pic>
      <p:sp>
        <p:nvSpPr>
          <p:cNvPr id="12" name="Bent-Up Arrow 11"/>
          <p:cNvSpPr/>
          <p:nvPr/>
        </p:nvSpPr>
        <p:spPr>
          <a:xfrm rot="16200000" flipH="1">
            <a:off x="9635172" y="4648200"/>
            <a:ext cx="914400" cy="762000"/>
          </a:xfrm>
          <a:prstGeom prst="bentUpArrow">
            <a:avLst>
              <a:gd name="adj1" fmla="val 19667"/>
              <a:gd name="adj2" fmla="val 24333"/>
              <a:gd name="adj3" fmla="val 30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667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Table in MySQL 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1" y="1117356"/>
            <a:ext cx="8382002" cy="53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Data Rows in a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07" y="1087120"/>
            <a:ext cx="8859410" cy="54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5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Related Table (with Relationship)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321825"/>
            <a:ext cx="11125200" cy="50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9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Foreign Key Relationship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8" y="1317597"/>
            <a:ext cx="11129746" cy="500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9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Related </a:t>
            </a:r>
            <a:r>
              <a:rPr lang="en-US" dirty="0"/>
              <a:t>Rows in the </a:t>
            </a:r>
            <a:r>
              <a:rPr lang="en-US"/>
              <a:t>Second Table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329780"/>
            <a:ext cx="11125200" cy="50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Database in MySQL – DB Diagram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60" y="1083773"/>
            <a:ext cx="9472304" cy="53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MySQL Overview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Creating DB Tables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Introduction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</a:t>
            </a:r>
            <a:endParaRPr lang="en-US" sz="3200" dirty="0"/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JOIN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INSERT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DELETE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CRUD with PHP and MySQL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mysqli</a:t>
            </a:r>
            <a:r>
              <a:rPr lang="en-US" sz="3000" dirty="0"/>
              <a:t> in PHP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List Posts, Create Post,</a:t>
            </a:r>
            <a:br>
              <a:rPr lang="en-US" sz="3000" dirty="0"/>
            </a:br>
            <a:r>
              <a:rPr lang="en-US" sz="3000" dirty="0"/>
              <a:t>Delete Post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1594818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46" y="1828800"/>
            <a:ext cx="3164556" cy="4080466"/>
          </a:xfrm>
          <a:prstGeom prst="rect">
            <a:avLst/>
          </a:prstGeom>
        </p:spPr>
      </p:pic>
      <p:pic>
        <p:nvPicPr>
          <p:cNvPr id="10" name="Picture 2" descr="Original ElePHPan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947">
            <a:off x="10263333" y="1652776"/>
            <a:ext cx="1328393" cy="9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058966" y="4433789"/>
            <a:ext cx="1890811" cy="1890811"/>
            <a:chOff x="6058966" y="4248283"/>
            <a:chExt cx="1890811" cy="1890811"/>
          </a:xfrm>
        </p:grpSpPr>
        <p:pic>
          <p:nvPicPr>
            <p:cNvPr id="9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6058966" y="4248283"/>
              <a:ext cx="1890811" cy="1890811"/>
            </a:xfrm>
            <a:prstGeom prst="rect">
              <a:avLst/>
            </a:prstGeom>
            <a:noFill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1617" y="4891399"/>
              <a:ext cx="1267684" cy="662932"/>
            </a:xfrm>
            <a:prstGeom prst="roundRect">
              <a:avLst>
                <a:gd name="adj" fmla="val 6417"/>
              </a:avLst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LeftFacing">
                <a:rot lat="150460" lon="1485593" rev="21345103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Backup database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 script </a:t>
            </a:r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phpMyAdmin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Database as SQL Script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85" y="1905000"/>
            <a:ext cx="7901854" cy="45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5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Restore database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 script </a:t>
            </a:r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phpMyAdmin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 Database from SQL Script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1" y="1871362"/>
            <a:ext cx="7620002" cy="45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94400"/>
            <a:ext cx="8938472" cy="820600"/>
          </a:xfrm>
        </p:spPr>
        <p:txBody>
          <a:bodyPr/>
          <a:lstStyle/>
          <a:p>
            <a:r>
              <a:rPr lang="en-US" dirty="0"/>
              <a:t>Creating Tables in MySQL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Live Exercise (Lab)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2" y="1256495"/>
            <a:ext cx="10820400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514350" lvl="1" indent="-51435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table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users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id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username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password_hash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full_name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 Use a tool of your choice.</a:t>
            </a:r>
          </a:p>
          <a:p>
            <a:pPr marL="761947" lvl="2" indent="-45720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 some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sample data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table.</a:t>
            </a:r>
          </a:p>
          <a:p>
            <a:pPr marL="514350" lvl="1" indent="-51435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table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posts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id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title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content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date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user_id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  <a:p>
            <a:pPr marL="761947" lvl="2" indent="-45720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foreign key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posts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users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marL="761947" lvl="2" indent="-45720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 some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sample data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9152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620840"/>
            <a:ext cx="8938472" cy="820600"/>
          </a:xfrm>
        </p:spPr>
        <p:txBody>
          <a:bodyPr/>
          <a:lstStyle/>
          <a:p>
            <a:r>
              <a:rPr lang="en-US" dirty="0"/>
              <a:t>SQL – Introduction</a:t>
            </a:r>
          </a:p>
        </p:txBody>
      </p:sp>
      <p:pic>
        <p:nvPicPr>
          <p:cNvPr id="14" name="Picture 2" descr="http://ipswichmakerspace.com/wp-content/uploads/2015/01/sq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612" y="2134210"/>
            <a:ext cx="2020600" cy="22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02" y="1173480"/>
            <a:ext cx="2731921" cy="7348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84" y="3950084"/>
            <a:ext cx="2901413" cy="10029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589" y="4405142"/>
            <a:ext cx="2773734" cy="8882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84" y="1476154"/>
            <a:ext cx="2901413" cy="8503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113" y="2616285"/>
            <a:ext cx="2935385" cy="8987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612" y="1163320"/>
            <a:ext cx="3011486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20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pPr lvl="1">
              <a:lnSpc>
                <a:spcPct val="11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/>
              <a:t> (filtering)</a:t>
            </a:r>
          </a:p>
          <a:p>
            <a:pPr lvl="1">
              <a:lnSpc>
                <a:spcPct val="11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dirty="0"/>
              <a:t> (joining tables)</a:t>
            </a:r>
          </a:p>
          <a:p>
            <a:pPr lvl="1">
              <a:lnSpc>
                <a:spcPct val="11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/>
              <a:t> (grouping)</a:t>
            </a:r>
          </a:p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</a:p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</a:p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860280" y="1295400"/>
            <a:ext cx="2897126" cy="4729701"/>
            <a:chOff x="8860280" y="1462818"/>
            <a:chExt cx="2897126" cy="47297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0600" y="1462818"/>
              <a:ext cx="2850389" cy="76673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0600" y="4187190"/>
              <a:ext cx="2876805" cy="99441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0280" y="5264788"/>
              <a:ext cx="2897126" cy="92773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8253" y="2295279"/>
              <a:ext cx="2841311" cy="83273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84411" y="3207409"/>
              <a:ext cx="2865629" cy="877351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391" y="1066800"/>
            <a:ext cx="3807031" cy="51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4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WHERE</a:t>
            </a:r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3600"/>
              </a:spcBef>
            </a:pPr>
            <a:r>
              <a:rPr lang="en-US" dirty="0"/>
              <a:t>ORDER BY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SELECT, WHERE, ORDER BY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3" y="1884680"/>
            <a:ext cx="47244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13412" y="1423015"/>
            <a:ext cx="57912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username, full_name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3" y="3345784"/>
            <a:ext cx="47244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'teo'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13412" y="2884119"/>
            <a:ext cx="57912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LIKE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'M%'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full_name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LIKE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'P%'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3" y="5298440"/>
            <a:ext cx="47244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BY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username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713412" y="4836330"/>
            <a:ext cx="57912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BY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full_name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LIMIT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0459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Join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</a:t>
            </a:r>
            <a:r>
              <a:rPr lang="en-US" sz="3300" dirty="0"/>
              <a:t> with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sz="3300" dirty="0"/>
              <a:t> tables in SQL SELECT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Join 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01052" y="1981200"/>
            <a:ext cx="71628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posts.user_id = users.id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1330960"/>
            <a:ext cx="2870728" cy="4931502"/>
          </a:xfrm>
          <a:prstGeom prst="roundRect">
            <a:avLst>
              <a:gd name="adj" fmla="val 1284"/>
            </a:avLst>
          </a:prstGeom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801052" y="4034135"/>
            <a:ext cx="7162800" cy="21151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p.title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u.username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 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JOIN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 u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p.user_id = u.id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9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post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dirty="0"/>
              <a:t> will be auto-generated)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Insert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users </a:t>
            </a:r>
            <a:r>
              <a:rPr lang="en-US" dirty="0"/>
              <a:t>without passwords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INSERT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2001520"/>
            <a:ext cx="10667998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posts(title, content, user_id)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('New Title', 'New post content', 3)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4127509"/>
            <a:ext cx="10667998" cy="21151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users(username, full_name)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('joe', 'Joe Green'),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('jeff', 'Jeff Brown'),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('poly', 'Paolina Code')</a:t>
            </a:r>
          </a:p>
        </p:txBody>
      </p:sp>
    </p:spTree>
    <p:extLst>
      <p:ext uri="{BB962C8B-B14F-4D97-AF65-F5344CB8AC3E}">
        <p14:creationId xmlns:p14="http://schemas.microsoft.com/office/powerpoint/2010/main" val="135865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Update existing post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change title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Update existing post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change date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SQL: UPDATE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4648200"/>
            <a:ext cx="10667998" cy="1576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date =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STR_TO_DATE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('31-12-2016',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'%d-%m-%Y')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YEAR(date) = 2016;</a:t>
            </a:r>
            <a:endParaRPr lang="it-IT" sz="3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2004833"/>
            <a:ext cx="10667998" cy="1576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title = 'Title Updated!'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= 2;</a:t>
            </a:r>
            <a:endParaRPr lang="it-IT" sz="3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9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existing post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Delete all posts from user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joe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DELETE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981200"/>
            <a:ext cx="10667998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= 6;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4191000"/>
            <a:ext cx="10667998" cy="21151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user_id =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username = 'joe');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#2567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064760"/>
            <a:ext cx="8938472" cy="820600"/>
          </a:xfrm>
        </p:spPr>
        <p:txBody>
          <a:bodyPr/>
          <a:lstStyle/>
          <a:p>
            <a:r>
              <a:rPr lang="en-US" dirty="0"/>
              <a:t>SQL Commands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85264"/>
            <a:ext cx="8938472" cy="688256"/>
          </a:xfrm>
        </p:spPr>
        <p:txBody>
          <a:bodyPr/>
          <a:lstStyle/>
          <a:p>
            <a:r>
              <a:rPr lang="en-US" dirty="0"/>
              <a:t>Live Exercise (Lab)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12812" y="1079459"/>
            <a:ext cx="10287000" cy="37617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514350" lvl="1" indent="-51435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 SQL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create a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 user</a:t>
            </a:r>
            <a:b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(username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'pesho'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password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'$xyz'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name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'Peter Ivanov'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  <a:p>
            <a:pPr marL="514350" lvl="1" indent="-51435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 SQL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UPDATE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change user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'pesho'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'pepi'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marL="514350" lvl="1" indent="-51435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 SQL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show all users that start with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'.</a:t>
            </a:r>
          </a:p>
          <a:p>
            <a:pPr marL="514350" lvl="1" indent="-51435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 SQL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create a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 post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user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'pepi'</a:t>
            </a:r>
            <a:r>
              <a:rPr lang="bg-BG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  <a:endParaRPr lang="en-US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514350" lvl="1" indent="-51435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 SQL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show all posts from user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'pepi'</a:t>
            </a:r>
            <a:r>
              <a:rPr lang="bg-BG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marL="514350" lvl="1" indent="-51435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 SQL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remove all posts from user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'pepi'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5064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04080"/>
            <a:ext cx="8938472" cy="820600"/>
          </a:xfrm>
        </p:spPr>
        <p:txBody>
          <a:bodyPr/>
          <a:lstStyle/>
          <a:p>
            <a:r>
              <a:rPr lang="en-US" dirty="0"/>
              <a:t>Accessing MySQL from PHP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mysqli</a:t>
            </a:r>
          </a:p>
        </p:txBody>
      </p:sp>
      <p:pic>
        <p:nvPicPr>
          <p:cNvPr id="7" name="Picture 2" descr="Original ElePHPan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2402">
            <a:off x="6329152" y="1705194"/>
            <a:ext cx="3384672" cy="232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208212" y="1447800"/>
            <a:ext cx="3138388" cy="3138386"/>
            <a:chOff x="6058966" y="4248283"/>
            <a:chExt cx="1890811" cy="1890811"/>
          </a:xfrm>
        </p:grpSpPr>
        <p:pic>
          <p:nvPicPr>
            <p:cNvPr id="9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6058966" y="4248283"/>
              <a:ext cx="1890811" cy="1890811"/>
            </a:xfrm>
            <a:prstGeom prst="rect">
              <a:avLst/>
            </a:prstGeom>
            <a:noFill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1617" y="4891399"/>
              <a:ext cx="1267684" cy="662932"/>
            </a:xfrm>
            <a:prstGeom prst="roundRect">
              <a:avLst>
                <a:gd name="adj" fmla="val 6417"/>
              </a:avLst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LeftFacing">
                <a:rot lat="150460" lon="1485593" rev="21345103"/>
              </a:camera>
              <a:lightRig rig="threePt" dir="t"/>
            </a:scene3d>
          </p:spPr>
        </p:pic>
      </p:grpSp>
      <p:sp>
        <p:nvSpPr>
          <p:cNvPr id="11" name="TextBox 10"/>
          <p:cNvSpPr txBox="1"/>
          <p:nvPr/>
        </p:nvSpPr>
        <p:spPr>
          <a:xfrm>
            <a:off x="5332412" y="2458495"/>
            <a:ext cx="692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42703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mysqli</a:t>
            </a:r>
            <a:r>
              <a:rPr lang="en-US" dirty="0"/>
              <a:t> class to connect to MySQL from PHP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Execute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 query </a:t>
            </a:r>
            <a:r>
              <a:rPr lang="en-US" dirty="0"/>
              <a:t>through existing MySQL connection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MySQL in PHP: Connect &amp; Query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905000"/>
            <a:ext cx="10943998" cy="20997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 =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mysqli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localhost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root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blog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$mysqli-&gt;set_charset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utf8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$mysqli-&gt;connect_errno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Cannot connect to MySQL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2414" y="4953000"/>
            <a:ext cx="1094399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$result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$mysqli-&gt;query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!$result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die('Cannot read `posts` table');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78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the returned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 set </a:t>
            </a:r>
            <a:r>
              <a:rPr lang="en-US" dirty="0"/>
              <a:t>(table rows / records)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MySQL in PHP: Fetch Records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021840"/>
            <a:ext cx="10363198" cy="42388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$result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$mysqli-&gt;query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posts');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($row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$result-&gt;fetch_assoc()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$title = $row['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print the title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$content = $row['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print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3311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prepared statement </a:t>
            </a:r>
            <a:r>
              <a:rPr lang="en-US" dirty="0"/>
              <a:t>with parameters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MySQL in PHP: Prepared Statement 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4" y="2057400"/>
            <a:ext cx="10667998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deletePost($mysqli, $id)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$statement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$mysqli-&gt;prepare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$statement-&gt;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bind_param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$id);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$statement-&gt;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$statement-&gt;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affected_rows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9294812" y="3733800"/>
            <a:ext cx="2362200" cy="1788862"/>
          </a:xfrm>
          <a:prstGeom prst="wedgeRoundRectCallout">
            <a:avLst>
              <a:gd name="adj1" fmla="val -86524"/>
              <a:gd name="adj2" fmla="val -297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 types: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–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string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– integer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– double</a:t>
            </a:r>
          </a:p>
        </p:txBody>
      </p:sp>
    </p:spTree>
    <p:extLst>
      <p:ext uri="{BB962C8B-B14F-4D97-AF65-F5344CB8AC3E}">
        <p14:creationId xmlns:p14="http://schemas.microsoft.com/office/powerpoint/2010/main" val="216611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Write PHP script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all posts </a:t>
            </a:r>
            <a:r>
              <a:rPr lang="en-US" dirty="0"/>
              <a:t>from MySQL database</a:t>
            </a:r>
          </a:p>
          <a:p>
            <a:pPr lvl="1"/>
            <a:r>
              <a:rPr lang="en-US" dirty="0"/>
              <a:t>Format the posts in a HTML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List Posts from MySQL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1" y="2507268"/>
            <a:ext cx="9753602" cy="392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List Posts from MySQL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4" y="1066800"/>
            <a:ext cx="11125198" cy="5469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mysqli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('localhost', 'root', '', 'blog');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$mysqli-&gt;set_charset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utf8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$mysqli-&gt;connect_errno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die('Cannot connect to MySQL');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$result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$mysqli-&gt;query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* FROM posts ORDER BY date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(!$result) die('Cannot read `posts` table from MySQL');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"&lt;table&gt;\n";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"&lt;tr&gt;&lt;th&gt;Title&lt;/th&gt;&lt;th&gt;Content&lt;/th&gt;&lt;th&gt;Date&lt;/th&gt;&lt;/tr&gt;\n";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($row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$result-&gt;fetch_assoc()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$title = htmlspecialchars($row['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$body = htmlspecialchars($row['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$date = (new DateTime($row['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']))-&gt;format('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d.m.Y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"&lt;tr&gt;&lt;td&gt;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$title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&lt;/td&gt;&lt;td&gt;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$body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&lt;/td&gt;&lt;td&gt;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$date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"&lt;/table&gt;\n";</a:t>
            </a:r>
          </a:p>
        </p:txBody>
      </p:sp>
    </p:spTree>
    <p:extLst>
      <p:ext uri="{BB962C8B-B14F-4D97-AF65-F5344CB8AC3E}">
        <p14:creationId xmlns:p14="http://schemas.microsoft.com/office/powerpoint/2010/main" val="3028531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Write PHP script to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create a new post </a:t>
            </a:r>
            <a:r>
              <a:rPr lang="en-US"/>
              <a:t>in MySQL database</a:t>
            </a:r>
          </a:p>
          <a:p>
            <a:pPr lvl="1"/>
            <a:r>
              <a:rPr lang="en-US"/>
              <a:t>Use a HTML form holding title + content (empty author)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Create New Post in MySQL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491" y="2881984"/>
            <a:ext cx="11151673" cy="3366415"/>
            <a:chOff x="641374" y="2895600"/>
            <a:chExt cx="10822598" cy="32670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374" y="2895600"/>
              <a:ext cx="6858362" cy="32670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8018" y="2895600"/>
              <a:ext cx="3415954" cy="3267076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7587875" y="4376738"/>
              <a:ext cx="3810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300746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Create New Post in MySQL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47800"/>
            <a:ext cx="10515598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&lt;div&gt;Title&lt;/div&gt;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type="text" name="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&lt;div&gt;Content&lt;/div&gt;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&lt;textarea name="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"&gt;&lt;/textarea&gt;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&lt;div&gt;&lt;input type="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value="Post"&gt;&lt;/div&gt;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TODO: process the form here -&gt;</a:t>
            </a:r>
            <a:endParaRPr lang="it-IT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077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Create New Post in MySQL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43000"/>
            <a:ext cx="10943998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(isset($_GET['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$mysqli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mysqli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('localhost',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'root',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'blog');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$mysqli-&gt;set_charset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utf8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$stmt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$mysqli-&gt;prepare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posts(title,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$stmt-&gt;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bind_param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$_GET['title']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$_GET['content']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$stmt-&gt;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($stmt-&gt;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affected_rows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"Post created.";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die("Insert post failed.");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233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527040"/>
            <a:ext cx="8938472" cy="820600"/>
          </a:xfrm>
        </p:spPr>
        <p:txBody>
          <a:bodyPr/>
          <a:lstStyle/>
          <a:p>
            <a:r>
              <a:rPr lang="en-US" dirty="0"/>
              <a:t>MySQL – Overview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993284" y="1214802"/>
            <a:ext cx="5844328" cy="3814398"/>
            <a:chOff x="3656012" y="1957444"/>
            <a:chExt cx="4275540" cy="2790502"/>
          </a:xfrm>
        </p:grpSpPr>
        <p:pic>
          <p:nvPicPr>
            <p:cNvPr id="9" name="Picture 4" descr="http://www.w3resource.com/mysql/mysql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42" r="-3634"/>
            <a:stretch/>
          </p:blipFill>
          <p:spPr bwMode="auto">
            <a:xfrm>
              <a:off x="3656012" y="2514600"/>
              <a:ext cx="4275540" cy="2233346"/>
            </a:xfrm>
            <a:prstGeom prst="roundRect">
              <a:avLst>
                <a:gd name="adj" fmla="val 3171"/>
              </a:avLst>
            </a:prstGeom>
            <a:solidFill>
              <a:srgbClr val="FFFFFF"/>
            </a:solidFill>
            <a:extLst/>
          </p:spPr>
        </p:pic>
        <p:pic>
          <p:nvPicPr>
            <p:cNvPr id="10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4466058" y="1957444"/>
              <a:ext cx="1890811" cy="189081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76181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PHP script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existing post </a:t>
            </a:r>
            <a:r>
              <a:rPr lang="en-US" dirty="0"/>
              <a:t>from MySQL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Delete Existing Post from MySQL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2006352"/>
            <a:ext cx="5111796" cy="4353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924" y="2006352"/>
            <a:ext cx="4628288" cy="435380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107542" y="4030856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730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Delete Existing Post from MySQL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036320"/>
            <a:ext cx="10667998" cy="5476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mysqli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('localhost', 'root', '', 'blog');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$mysqli-&gt;set_charset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utf8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(isset($_GET['id']))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$st = $mysqli-&gt;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prepare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posts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$st-&gt;bind_param("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$_GET['id']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$st-&gt;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($st-&gt;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affected_rows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echo "Post deleted.";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$result = $mysqli-&gt;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'SELECT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id, title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($row = $result-&gt;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fetch_assoc()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$title = htmlspecialchars($row['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$delLink = 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delete-post.php?id=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. $row['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"&lt;p&gt;&lt;a href='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$delLink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'&gt;Delete post 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$title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'.&lt;/a&gt;&lt;/p&gt;";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5917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sz="3200" dirty="0"/>
              <a:t> is a relational database (RDBMS)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MySQL DB holds data in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Tables can have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</a:t>
            </a:r>
            <a:r>
              <a:rPr lang="en-US" sz="3200" dirty="0"/>
              <a:t>is standard language for most databases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Query data: SQL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n-US" sz="3000" dirty="0"/>
              <a:t> + table joins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Modify data: SQL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UPDATE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INSERT</a:t>
            </a:r>
            <a:endParaRPr lang="en-US" sz="3000" dirty="0"/>
          </a:p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mysqli</a:t>
            </a:r>
            <a:r>
              <a:rPr lang="en-US" sz="3200" dirty="0"/>
              <a:t> to access MySQL from PHP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Query and modify data (prepared statement)</a:t>
            </a:r>
          </a:p>
          <a:p>
            <a:pPr>
              <a:lnSpc>
                <a:spcPct val="11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28" y="1600200"/>
            <a:ext cx="2429770" cy="180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910762" y="3659095"/>
            <a:ext cx="2289050" cy="2894105"/>
            <a:chOff x="9599612" y="3999739"/>
            <a:chExt cx="2079892" cy="2629661"/>
          </a:xfrm>
        </p:grpSpPr>
        <p:pic>
          <p:nvPicPr>
            <p:cNvPr id="10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9599612" y="4549508"/>
              <a:ext cx="2079892" cy="2079892"/>
            </a:xfrm>
            <a:prstGeom prst="rect">
              <a:avLst/>
            </a:prstGeom>
            <a:noFill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99528" y="5256936"/>
              <a:ext cx="1394452" cy="729225"/>
            </a:xfrm>
            <a:prstGeom prst="roundRect">
              <a:avLst>
                <a:gd name="adj" fmla="val 6417"/>
              </a:avLst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LeftFacing">
                <a:rot lat="150460" lon="1485593" rev="21345103"/>
              </a:camera>
              <a:lightRig rig="threePt" dir="t"/>
            </a:scene3d>
          </p:spPr>
        </p:pic>
        <p:pic>
          <p:nvPicPr>
            <p:cNvPr id="8" name="Picture 2" descr="Original ElePHPant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116">
              <a:off x="10053996" y="3999739"/>
              <a:ext cx="1328393" cy="912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MySQL for PHP Developers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endParaRPr lang="en-US" dirty="0"/>
          </a:p>
          <a:p>
            <a:pPr lvl="1"/>
            <a:r>
              <a:rPr lang="en-US" dirty="0"/>
              <a:t>MySQL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open-source</a:t>
            </a:r>
            <a:r>
              <a:rPr lang="en-US" dirty="0"/>
              <a:t> DB server (RDBMS)</a:t>
            </a:r>
          </a:p>
          <a:p>
            <a:pPr lvl="1"/>
            <a:r>
              <a:rPr lang="en-US" dirty="0"/>
              <a:t>World's most-popular open-source database</a:t>
            </a:r>
          </a:p>
          <a:p>
            <a:pPr lvl="1"/>
            <a:r>
              <a:rPr lang="en-US" dirty="0"/>
              <a:t>Used to power web sites and small apps</a:t>
            </a:r>
          </a:p>
          <a:p>
            <a:r>
              <a:rPr lang="en-US" dirty="0"/>
              <a:t>Free and paid editions</a:t>
            </a:r>
          </a:p>
          <a:p>
            <a:pPr lvl="1"/>
            <a:r>
              <a:rPr lang="en-US" dirty="0"/>
              <a:t>Community Server, Enterprise, Cluster CGE</a:t>
            </a:r>
            <a:endParaRPr lang="bg-BG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MariaDB</a:t>
            </a:r>
          </a:p>
          <a:p>
            <a:pPr lvl="1"/>
            <a:r>
              <a:rPr lang="en-US" dirty="0"/>
              <a:t>Community-driven fork of the MySQL server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is MySQL?</a:t>
            </a:r>
            <a:endParaRPr lang="bg-BG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1967">
            <a:off x="8857538" y="1193211"/>
            <a:ext cx="2819306" cy="1680995"/>
          </a:xfrm>
          <a:prstGeom prst="roundRect">
            <a:avLst>
              <a:gd name="adj" fmla="val 2538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25556" lon="20438262" rev="295136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42" y="3229584"/>
            <a:ext cx="2659519" cy="1390788"/>
          </a:xfrm>
          <a:prstGeom prst="roundRect">
            <a:avLst>
              <a:gd name="adj" fmla="val 6417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150460" lon="1485593" rev="21345103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640" y="4953000"/>
            <a:ext cx="2409806" cy="1429412"/>
          </a:xfrm>
          <a:prstGeom prst="roundRect">
            <a:avLst>
              <a:gd name="adj" fmla="val 4009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21129962" lon="20334870" rev="38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607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phpMyAdmin</a:t>
            </a:r>
            <a:r>
              <a:rPr lang="bg-BG" noProof="1"/>
              <a:t> – </a:t>
            </a:r>
            <a:r>
              <a:rPr lang="en-US" noProof="1"/>
              <a:t>Web Based MySQL Admin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69" y="1197342"/>
            <a:ext cx="9204110" cy="527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17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MySQL Console Client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236" y="2179800"/>
            <a:ext cx="7347176" cy="42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419236" y="1219200"/>
            <a:ext cx="734717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 –u root -p</a:t>
            </a:r>
          </a:p>
        </p:txBody>
      </p:sp>
    </p:spTree>
    <p:extLst>
      <p:ext uri="{BB962C8B-B14F-4D97-AF65-F5344CB8AC3E}">
        <p14:creationId xmlns:p14="http://schemas.microsoft.com/office/powerpoint/2010/main" val="96526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Workbench – Free Desktop Admin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143000"/>
            <a:ext cx="9753600" cy="53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7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and </a:t>
            </a:r>
            <a:r>
              <a:rPr lang="en-US" noProof="1"/>
              <a:t>PhpStorm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46" y="1175950"/>
            <a:ext cx="9302766" cy="53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5503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1652</Words>
  <Application>Microsoft Office PowerPoint</Application>
  <PresentationFormat>Custom</PresentationFormat>
  <Paragraphs>310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MySQL for PHP Developers</vt:lpstr>
      <vt:lpstr>Table of Contents</vt:lpstr>
      <vt:lpstr>Have a Question?</vt:lpstr>
      <vt:lpstr>MySQL – Overview</vt:lpstr>
      <vt:lpstr>What is MySQL?</vt:lpstr>
      <vt:lpstr>phpMyAdmin – Web Based MySQL Admin</vt:lpstr>
      <vt:lpstr>MySQL Console Client</vt:lpstr>
      <vt:lpstr>MySQL Workbench – Free Desktop Admin</vt:lpstr>
      <vt:lpstr>MySQL and PhpStorm</vt:lpstr>
      <vt:lpstr>Databases and Tables</vt:lpstr>
      <vt:lpstr>Relationships</vt:lpstr>
      <vt:lpstr>Database Schema</vt:lpstr>
      <vt:lpstr>Create a Database in MySQL</vt:lpstr>
      <vt:lpstr>Create a Table in MySQL Database</vt:lpstr>
      <vt:lpstr>Insert Data Rows in a Table</vt:lpstr>
      <vt:lpstr>Create Related Table (with Relationship)</vt:lpstr>
      <vt:lpstr>Create Foreign Key Relationship</vt:lpstr>
      <vt:lpstr>Insert Related Rows in the Second Table</vt:lpstr>
      <vt:lpstr>Blog Database in MySQL – DB Diagram</vt:lpstr>
      <vt:lpstr>Backup Database as SQL Script</vt:lpstr>
      <vt:lpstr>Restore Database from SQL Script</vt:lpstr>
      <vt:lpstr>Creating Tables in MySQL</vt:lpstr>
      <vt:lpstr>SQL – Introduction</vt:lpstr>
      <vt:lpstr>SQL Language</vt:lpstr>
      <vt:lpstr>SQL: SELECT, WHERE, ORDER BY</vt:lpstr>
      <vt:lpstr>SQL: Join Tables</vt:lpstr>
      <vt:lpstr>SQL: INSERT</vt:lpstr>
      <vt:lpstr>SQL: UPDATE</vt:lpstr>
      <vt:lpstr>SQL: DELETE</vt:lpstr>
      <vt:lpstr>SQL Commands</vt:lpstr>
      <vt:lpstr>Accessing MySQL from PHP</vt:lpstr>
      <vt:lpstr>Using MySQL in PHP: Connect &amp; Query </vt:lpstr>
      <vt:lpstr>Using MySQL in PHP: Fetch Records</vt:lpstr>
      <vt:lpstr>Using MySQL in PHP: Prepared Statement </vt:lpstr>
      <vt:lpstr>Problem: List Posts from MySQL</vt:lpstr>
      <vt:lpstr>Solution: List Posts from MySQL</vt:lpstr>
      <vt:lpstr>Problem: Create New Post in MySQL</vt:lpstr>
      <vt:lpstr>Solution: Create New Post in MySQL</vt:lpstr>
      <vt:lpstr>Solution: Create New Post in MySQL (2)</vt:lpstr>
      <vt:lpstr>Problem: Delete Existing Post from MySQL</vt:lpstr>
      <vt:lpstr>Solution: Delete Existing Post from MySQL</vt:lpstr>
      <vt:lpstr>Summary</vt:lpstr>
      <vt:lpstr>MySQL for PHP Developers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for PHP Developers</dc:title>
  <dc:subject>PHP and MySQL Course</dc:subject>
  <dc:creator/>
  <cp:keywords>MySQL, SQL, database, table, SELECT, INSERT, UPDATE, DELETE, PHP, mysqli, statement, prepared statement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2016-07-05T15:31:52Z</dcterms:modified>
  <cp:category>PHP, MySQL, 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